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3" r:id="rId4"/>
    <p:sldId id="259" r:id="rId5"/>
    <p:sldId id="258" r:id="rId6"/>
    <p:sldId id="260" r:id="rId7"/>
    <p:sldId id="261" r:id="rId8"/>
    <p:sldId id="262" r:id="rId9"/>
    <p:sldId id="265" r:id="rId10"/>
    <p:sldId id="266" r:id="rId11"/>
    <p:sldId id="269" r:id="rId12"/>
    <p:sldId id="270" r:id="rId13"/>
    <p:sldId id="271" r:id="rId14"/>
    <p:sldId id="267" r:id="rId15"/>
    <p:sldId id="26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37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8/29/2023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8/29/2023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arant.ru/products/ipo/prime/doc/405942493/?ysclid=lluq2eewup663300216" TargetMode="External"/><Relationship Id="rId2" Type="http://schemas.openxmlformats.org/officeDocument/2006/relationships/hyperlink" Target="https://base.garant.ru/70512244/?ysclid=lluq1i97ov18107148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01346" y="1532467"/>
            <a:ext cx="8915399" cy="2262781"/>
          </a:xfrm>
        </p:spPr>
        <p:txBody>
          <a:bodyPr>
            <a:noAutofit/>
          </a:bodyPr>
          <a:lstStyle/>
          <a:p>
            <a:pPr algn="ctr"/>
            <a:r>
              <a:rPr lang="ru-RU" sz="2800" b="1" dirty="0">
                <a:solidFill>
                  <a:schemeClr val="tx2">
                    <a:lumMod val="75000"/>
                  </a:schemeClr>
                </a:solidFill>
              </a:rPr>
              <a:t>Образовательная программа дошкольного образования Муниципального бюджетного дошкольного образовательного учреждения «Детский сад №30 «Кораблик» Зеленодольского муниципального района Республики Татарстан» </a:t>
            </a:r>
          </a:p>
        </p:txBody>
      </p:sp>
      <p:sp>
        <p:nvSpPr>
          <p:cNvPr id="3" name="Подзаголовок 2"/>
          <p:cNvSpPr>
            <a:spLocks noGrp="1"/>
          </p:cNvSpPr>
          <p:nvPr>
            <p:ph type="subTitle" idx="1"/>
          </p:nvPr>
        </p:nvSpPr>
        <p:spPr>
          <a:xfrm>
            <a:off x="2546879" y="4455648"/>
            <a:ext cx="8915399" cy="1126283"/>
          </a:xfrm>
        </p:spPr>
        <p:txBody>
          <a:bodyPr/>
          <a:lstStyle/>
          <a:p>
            <a:r>
              <a:rPr lang="ru-RU" dirty="0" smtClean="0">
                <a:solidFill>
                  <a:schemeClr val="accent1">
                    <a:lumMod val="75000"/>
                  </a:schemeClr>
                </a:solidFill>
              </a:rPr>
              <a:t>Разработана в соответствии с федеральным государственным образовательным стандартом дошкольного образования и федеральной образовательной программой дошкольного образования</a:t>
            </a:r>
          </a:p>
          <a:p>
            <a:endParaRPr lang="ru-RU" dirty="0"/>
          </a:p>
        </p:txBody>
      </p:sp>
    </p:spTree>
    <p:extLst>
      <p:ext uri="{BB962C8B-B14F-4D97-AF65-F5344CB8AC3E}">
        <p14:creationId xmlns:p14="http://schemas.microsoft.com/office/powerpoint/2010/main" val="710015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2">
                    <a:lumMod val="75000"/>
                  </a:schemeClr>
                </a:solidFill>
              </a:rPr>
              <a:t>Содержание образовательной деятельности</a:t>
            </a:r>
            <a:endParaRPr lang="ru-RU" b="1" dirty="0">
              <a:solidFill>
                <a:schemeClr val="tx2">
                  <a:lumMod val="75000"/>
                </a:schemeClr>
              </a:solidFill>
            </a:endParaRPr>
          </a:p>
        </p:txBody>
      </p:sp>
      <p:sp>
        <p:nvSpPr>
          <p:cNvPr id="3" name="Объект 2"/>
          <p:cNvSpPr>
            <a:spLocks noGrp="1"/>
          </p:cNvSpPr>
          <p:nvPr>
            <p:ph idx="1"/>
          </p:nvPr>
        </p:nvSpPr>
        <p:spPr/>
        <p:txBody>
          <a:bodyPr>
            <a:normAutofit fontScale="92500"/>
          </a:bodyPr>
          <a:lstStyle/>
          <a:p>
            <a:pPr algn="just"/>
            <a:r>
              <a:rPr lang="ru-RU" dirty="0">
                <a:solidFill>
                  <a:schemeClr val="accent1">
                    <a:lumMod val="75000"/>
                  </a:schemeClr>
                </a:solidFill>
              </a:rPr>
              <a:t>Программа определяет содержательные линии образовательной деятельности, реализуемые ДОО по основным направлениям развития детей дошкольного возраста (социально-коммуникативного, познавательного, речевого, художественно-эстетического, физического развития).</a:t>
            </a:r>
          </a:p>
          <a:p>
            <a:pPr algn="just"/>
            <a:r>
              <a:rPr lang="ru-RU" dirty="0">
                <a:solidFill>
                  <a:schemeClr val="accent1">
                    <a:lumMod val="75000"/>
                  </a:schemeClr>
                </a:solidFill>
              </a:rPr>
              <a:t>В соответствии с п. 17.2 ФОП ДО, в каждой образовательной области сформулированы задачи и содержание образовательной деятельности, предусмотренное для освоения в каждой возрастной группе детей в возрасте от двух лет до семи-восьми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a:t>
            </a:r>
          </a:p>
          <a:p>
            <a:pPr algn="just"/>
            <a:r>
              <a:rPr lang="ru-RU" dirty="0">
                <a:solidFill>
                  <a:schemeClr val="accent1">
                    <a:lumMod val="75000"/>
                  </a:schemeClr>
                </a:solidFill>
              </a:rPr>
              <a:t>Более конкретное и дифференцированное по возрастам описание воспитательных задач приводится в Программе воспитания.</a:t>
            </a:r>
          </a:p>
          <a:p>
            <a:pPr algn="just"/>
            <a:endParaRPr lang="ru-RU" dirty="0"/>
          </a:p>
        </p:txBody>
      </p:sp>
    </p:spTree>
    <p:extLst>
      <p:ext uri="{BB962C8B-B14F-4D97-AF65-F5344CB8AC3E}">
        <p14:creationId xmlns:p14="http://schemas.microsoft.com/office/powerpoint/2010/main" val="9775845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just"/>
            <a:r>
              <a:rPr lang="ru-RU" b="1" dirty="0" smtClean="0">
                <a:solidFill>
                  <a:schemeClr val="tx2">
                    <a:lumMod val="75000"/>
                  </a:schemeClr>
                </a:solidFill>
              </a:rPr>
              <a:t>Цели </a:t>
            </a:r>
            <a:r>
              <a:rPr lang="ru-RU" b="1" dirty="0">
                <a:solidFill>
                  <a:schemeClr val="tx2">
                    <a:lumMod val="75000"/>
                  </a:schemeClr>
                </a:solidFill>
              </a:rPr>
              <a:t>взаимодействия педагогического коллектива ДОО с семьями </a:t>
            </a:r>
            <a:r>
              <a:rPr lang="ru-RU" b="1" dirty="0" smtClean="0">
                <a:solidFill>
                  <a:schemeClr val="tx2">
                    <a:lumMod val="75000"/>
                  </a:schemeClr>
                </a:solidFill>
              </a:rPr>
              <a:t>обучающихся:</a:t>
            </a:r>
            <a:endParaRPr lang="ru-RU" b="1" dirty="0">
              <a:solidFill>
                <a:schemeClr val="tx2">
                  <a:lumMod val="75000"/>
                </a:schemeClr>
              </a:solidFill>
            </a:endParaRPr>
          </a:p>
        </p:txBody>
      </p:sp>
      <p:sp>
        <p:nvSpPr>
          <p:cNvPr id="3" name="Объект 2"/>
          <p:cNvSpPr>
            <a:spLocks noGrp="1"/>
          </p:cNvSpPr>
          <p:nvPr>
            <p:ph idx="1"/>
          </p:nvPr>
        </p:nvSpPr>
        <p:spPr>
          <a:xfrm>
            <a:off x="2589212" y="2472267"/>
            <a:ext cx="8915400" cy="3777622"/>
          </a:xfrm>
        </p:spPr>
        <p:txBody>
          <a:bodyPr/>
          <a:lstStyle/>
          <a:p>
            <a:pPr algn="just"/>
            <a:r>
              <a:rPr lang="ru-RU" sz="2400" dirty="0" smtClean="0">
                <a:solidFill>
                  <a:schemeClr val="accent1">
                    <a:lumMod val="75000"/>
                  </a:schemeClr>
                </a:solidFill>
              </a:rPr>
              <a:t>обеспечение </a:t>
            </a:r>
            <a:r>
              <a:rPr lang="ru-RU" sz="2400" dirty="0">
                <a:solidFill>
                  <a:schemeClr val="accent1">
                    <a:lumMod val="75000"/>
                  </a:schemeClr>
                </a:solidFill>
              </a:rPr>
              <a:t>психолого-педагогической поддержки семьи и повышение компетентности родителей (законных представителей) в вопросах образования, охраны и укрепления здоровья детей младенческого, раннего и дошкольного возрастов;</a:t>
            </a:r>
          </a:p>
          <a:p>
            <a:pPr algn="just"/>
            <a:r>
              <a:rPr lang="ru-RU" sz="2400" dirty="0">
                <a:solidFill>
                  <a:schemeClr val="accent1">
                    <a:lumMod val="75000"/>
                  </a:schemeClr>
                </a:solidFill>
              </a:rPr>
              <a:t>обеспечение единства подходов к воспитанию и обучению детей в условиях ДОО и семьи; повышение воспитательного потенциала семьи.</a:t>
            </a:r>
          </a:p>
          <a:p>
            <a:endParaRPr lang="ru-RU" dirty="0"/>
          </a:p>
        </p:txBody>
      </p:sp>
    </p:spTree>
    <p:extLst>
      <p:ext uri="{BB962C8B-B14F-4D97-AF65-F5344CB8AC3E}">
        <p14:creationId xmlns:p14="http://schemas.microsoft.com/office/powerpoint/2010/main" val="740699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just"/>
            <a:r>
              <a:rPr lang="ru-RU" b="1" dirty="0" smtClean="0">
                <a:solidFill>
                  <a:schemeClr val="tx2">
                    <a:lumMod val="75000"/>
                  </a:schemeClr>
                </a:solidFill>
              </a:rPr>
              <a:t>Задачи </a:t>
            </a:r>
            <a:r>
              <a:rPr lang="ru-RU" b="1" dirty="0">
                <a:solidFill>
                  <a:schemeClr val="tx2">
                    <a:lumMod val="75000"/>
                  </a:schemeClr>
                </a:solidFill>
              </a:rPr>
              <a:t>взаимодействия педагогического коллектива ДОО с семьями обучающихся:</a:t>
            </a:r>
            <a:endParaRPr lang="ru-RU" dirty="0">
              <a:solidFill>
                <a:schemeClr val="tx2">
                  <a:lumMod val="75000"/>
                </a:schemeClr>
              </a:solidFill>
            </a:endParaRPr>
          </a:p>
        </p:txBody>
      </p:sp>
      <p:sp>
        <p:nvSpPr>
          <p:cNvPr id="3" name="Объект 2"/>
          <p:cNvSpPr>
            <a:spLocks noGrp="1"/>
          </p:cNvSpPr>
          <p:nvPr>
            <p:ph idx="1"/>
          </p:nvPr>
        </p:nvSpPr>
        <p:spPr>
          <a:xfrm>
            <a:off x="2589212" y="2336800"/>
            <a:ext cx="8915400" cy="3777622"/>
          </a:xfrm>
        </p:spPr>
        <p:txBody>
          <a:bodyPr>
            <a:normAutofit fontScale="85000" lnSpcReduction="10000"/>
          </a:bodyPr>
          <a:lstStyle/>
          <a:p>
            <a:pPr lvl="0" algn="just"/>
            <a:r>
              <a:rPr lang="ru-RU" dirty="0" smtClean="0">
                <a:solidFill>
                  <a:schemeClr val="accent1">
                    <a:lumMod val="75000"/>
                  </a:schemeClr>
                </a:solidFill>
              </a:rPr>
              <a:t>информирование </a:t>
            </a:r>
            <a:r>
              <a:rPr lang="ru-RU" dirty="0">
                <a:solidFill>
                  <a:schemeClr val="accent1">
                    <a:lumMod val="75000"/>
                  </a:schemeClr>
                </a:solidFill>
              </a:rPr>
              <a:t>родителей (законных представителей) и общественности относительно целей ДО, общих для всего образовательного пространства Российской Федерации, о мерах господдержки семьям, имеющим детей дошкольного возраста, а также об образовательной программе, реализуемой в ДОО;</a:t>
            </a:r>
          </a:p>
          <a:p>
            <a:pPr lvl="0" algn="just"/>
            <a:r>
              <a:rPr lang="ru-RU" dirty="0">
                <a:solidFill>
                  <a:schemeClr val="accent1">
                    <a:lumMod val="75000"/>
                  </a:schemeClr>
                </a:solidFill>
              </a:rPr>
              <a:t>просвещение родителей (законных представителей), повышение их правовой, психолого-педагогической компетентности в вопросах охраны и укрепления здоровья, развития и образования детей;</a:t>
            </a:r>
          </a:p>
          <a:p>
            <a:pPr lvl="0" algn="just"/>
            <a:r>
              <a:rPr lang="ru-RU" dirty="0">
                <a:solidFill>
                  <a:schemeClr val="accent1">
                    <a:lumMod val="75000"/>
                  </a:schemeClr>
                </a:solidFill>
              </a:rPr>
              <a:t>способствование развитию ответственного и осознанного </a:t>
            </a:r>
            <a:r>
              <a:rPr lang="ru-RU" dirty="0" err="1">
                <a:solidFill>
                  <a:schemeClr val="accent1">
                    <a:lumMod val="75000"/>
                  </a:schemeClr>
                </a:solidFill>
              </a:rPr>
              <a:t>родительства</a:t>
            </a:r>
            <a:r>
              <a:rPr lang="ru-RU" dirty="0">
                <a:solidFill>
                  <a:schemeClr val="accent1">
                    <a:lumMod val="75000"/>
                  </a:schemeClr>
                </a:solidFill>
              </a:rPr>
              <a:t> как базовой основы благополучия семьи;</a:t>
            </a:r>
          </a:p>
          <a:p>
            <a:pPr lvl="0" algn="just"/>
            <a:r>
              <a:rPr lang="ru-RU" dirty="0">
                <a:solidFill>
                  <a:schemeClr val="accent1">
                    <a:lumMod val="75000"/>
                  </a:schemeClr>
                </a:solidFill>
              </a:rPr>
              <a:t>построение взаимодействия в форме сотрудничества и установления партнёрских отношений с родителями (законными представителями) детей младенческого, раннего и дошкольного возраста для решения образовательных задач;</a:t>
            </a:r>
          </a:p>
          <a:p>
            <a:pPr lvl="0" algn="just"/>
            <a:r>
              <a:rPr lang="ru-RU" dirty="0">
                <a:solidFill>
                  <a:schemeClr val="accent1">
                    <a:lumMod val="75000"/>
                  </a:schemeClr>
                </a:solidFill>
              </a:rPr>
              <a:t>вовлечение родителей (законных представителей) в образовательный процесс.</a:t>
            </a:r>
          </a:p>
          <a:p>
            <a:pPr algn="just"/>
            <a:endParaRPr lang="ru-RU" dirty="0"/>
          </a:p>
        </p:txBody>
      </p:sp>
    </p:spTree>
    <p:extLst>
      <p:ext uri="{BB962C8B-B14F-4D97-AF65-F5344CB8AC3E}">
        <p14:creationId xmlns:p14="http://schemas.microsoft.com/office/powerpoint/2010/main" val="10316774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82006" y="209243"/>
            <a:ext cx="8619861" cy="1280890"/>
          </a:xfrm>
        </p:spPr>
        <p:txBody>
          <a:bodyPr>
            <a:noAutofit/>
          </a:bodyPr>
          <a:lstStyle/>
          <a:p>
            <a:r>
              <a:rPr lang="ru-RU" sz="2800" b="1" dirty="0" smtClean="0">
                <a:solidFill>
                  <a:schemeClr val="tx2">
                    <a:lumMod val="75000"/>
                  </a:schemeClr>
                </a:solidFill>
              </a:rPr>
              <a:t>Направления деятельности  </a:t>
            </a:r>
            <a:r>
              <a:rPr lang="ru-RU" sz="2800" b="1" dirty="0">
                <a:solidFill>
                  <a:schemeClr val="tx2">
                    <a:lumMod val="75000"/>
                  </a:schemeClr>
                </a:solidFill>
              </a:rPr>
              <a:t>педагогического коллектива </a:t>
            </a:r>
            <a:r>
              <a:rPr lang="ru-RU" sz="2800" b="1" dirty="0" smtClean="0">
                <a:solidFill>
                  <a:schemeClr val="tx2">
                    <a:lumMod val="75000"/>
                  </a:schemeClr>
                </a:solidFill>
              </a:rPr>
              <a:t>ДОО с </a:t>
            </a:r>
            <a:r>
              <a:rPr lang="ru-RU" sz="2800" b="1" dirty="0">
                <a:solidFill>
                  <a:schemeClr val="tx2">
                    <a:lumMod val="75000"/>
                  </a:schemeClr>
                </a:solidFill>
              </a:rPr>
              <a:t>родителями (законными представителями) </a:t>
            </a:r>
            <a:r>
              <a:rPr lang="ru-RU" sz="2800" b="1" dirty="0" smtClean="0">
                <a:solidFill>
                  <a:schemeClr val="tx2">
                    <a:lumMod val="75000"/>
                  </a:schemeClr>
                </a:solidFill>
              </a:rPr>
              <a:t>обучающихся:</a:t>
            </a:r>
            <a:endParaRPr lang="ru-RU" sz="2800" dirty="0">
              <a:solidFill>
                <a:schemeClr val="tx2">
                  <a:lumMod val="75000"/>
                </a:schemeClr>
              </a:solidFill>
            </a:endParaRPr>
          </a:p>
        </p:txBody>
      </p:sp>
      <p:sp>
        <p:nvSpPr>
          <p:cNvPr id="3" name="Объект 2"/>
          <p:cNvSpPr>
            <a:spLocks noGrp="1"/>
          </p:cNvSpPr>
          <p:nvPr>
            <p:ph idx="1"/>
          </p:nvPr>
        </p:nvSpPr>
        <p:spPr>
          <a:xfrm>
            <a:off x="2082006" y="1650999"/>
            <a:ext cx="9534261" cy="4902201"/>
          </a:xfrm>
        </p:spPr>
        <p:txBody>
          <a:bodyPr>
            <a:normAutofit fontScale="92500" lnSpcReduction="10000"/>
          </a:bodyPr>
          <a:lstStyle/>
          <a:p>
            <a:pPr lvl="1" algn="just"/>
            <a:r>
              <a:rPr lang="ru-RU" dirty="0" err="1">
                <a:solidFill>
                  <a:schemeClr val="accent1">
                    <a:lumMod val="75000"/>
                  </a:schemeClr>
                </a:solidFill>
              </a:rPr>
              <a:t>диагностико</a:t>
            </a:r>
            <a:r>
              <a:rPr lang="ru-RU" dirty="0">
                <a:solidFill>
                  <a:schemeClr val="accent1">
                    <a:lumMod val="75000"/>
                  </a:schemeClr>
                </a:solidFill>
              </a:rPr>
              <a:t>-аналитическое направление включает получение и анализ данных о семье каждого обучающегося, её запросах в отношении охраны здоровья и развития ребёнка; об уровне психолого-педагогической компетентности родителей (законных представителей); а также планирование работы с семьей с учётом результатов проведенного анализа; согласование воспитательных задач;</a:t>
            </a:r>
            <a:endParaRPr lang="ru-RU" sz="1800" dirty="0">
              <a:solidFill>
                <a:schemeClr val="accent1">
                  <a:lumMod val="75000"/>
                </a:schemeClr>
              </a:solidFill>
            </a:endParaRPr>
          </a:p>
          <a:p>
            <a:pPr lvl="1" algn="just"/>
            <a:r>
              <a:rPr lang="ru-RU" dirty="0">
                <a:solidFill>
                  <a:schemeClr val="accent1">
                    <a:lumMod val="75000"/>
                  </a:schemeClr>
                </a:solidFill>
              </a:rPr>
              <a:t>просветительское направление предполагает просвещение родителей (законных представителей) по вопросам особенностей психофизиологического и психического развития детей младенческого, раннего и дошкольного возрастов; выбора эффективных методов обучения и воспитания детей определенного возраста; ознакомление с актуальной информацией о государственной политике в области ДО, включая информирование о мерах господдержки семьям с детьми дошкольного возраста; информирование об особенностях реализуемой в ДОО образовательной программы; условиях пребывания ребёнка в группе ДОО; содержании и методах образовательной работы с детьми;</a:t>
            </a:r>
            <a:endParaRPr lang="ru-RU" sz="1800" dirty="0">
              <a:solidFill>
                <a:schemeClr val="accent1">
                  <a:lumMod val="75000"/>
                </a:schemeClr>
              </a:solidFill>
            </a:endParaRPr>
          </a:p>
          <a:p>
            <a:pPr lvl="1" algn="just"/>
            <a:r>
              <a:rPr lang="ru-RU" dirty="0">
                <a:solidFill>
                  <a:schemeClr val="accent1">
                    <a:lumMod val="75000"/>
                  </a:schemeClr>
                </a:solidFill>
              </a:rPr>
              <a:t>консультационное направление объединяет в себе консультирование родителей (законных представителей) по вопросам их взаимодействия с ребёнком, преодоления возникающих проблем воспитания и обучения детей, в том числе с ООП в условиях семьи; особенностей поведения и взаимодействия ребёнка со сверстниками и педагогом; возникающих проблемных ситуациях; способам воспитания и построения продуктивного взаимодействия с детьми младенческого, раннего и дошкольного возрастов; способам организации и участия в детских деятельностях, образовательном процессе и другому.</a:t>
            </a:r>
            <a:endParaRPr lang="ru-RU" sz="1800" dirty="0">
              <a:solidFill>
                <a:schemeClr val="accent1">
                  <a:lumMod val="75000"/>
                </a:schemeClr>
              </a:solidFill>
            </a:endParaRPr>
          </a:p>
          <a:p>
            <a:endParaRPr lang="ru-RU" dirty="0"/>
          </a:p>
        </p:txBody>
      </p:sp>
    </p:spTree>
    <p:extLst>
      <p:ext uri="{BB962C8B-B14F-4D97-AF65-F5344CB8AC3E}">
        <p14:creationId xmlns:p14="http://schemas.microsoft.com/office/powerpoint/2010/main" val="37782878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2">
                    <a:lumMod val="50000"/>
                  </a:schemeClr>
                </a:solidFill>
              </a:rPr>
              <a:t>Программа воспитания</a:t>
            </a:r>
            <a:endParaRPr lang="ru-RU" b="1" dirty="0">
              <a:solidFill>
                <a:schemeClr val="tx2">
                  <a:lumMod val="50000"/>
                </a:schemeClr>
              </a:solidFill>
            </a:endParaRPr>
          </a:p>
        </p:txBody>
      </p:sp>
      <p:sp>
        <p:nvSpPr>
          <p:cNvPr id="3" name="Объект 2"/>
          <p:cNvSpPr>
            <a:spLocks noGrp="1"/>
          </p:cNvSpPr>
          <p:nvPr>
            <p:ph idx="1"/>
          </p:nvPr>
        </p:nvSpPr>
        <p:spPr>
          <a:xfrm>
            <a:off x="2015067" y="1794934"/>
            <a:ext cx="9489545" cy="3777622"/>
          </a:xfrm>
        </p:spPr>
        <p:txBody>
          <a:bodyPr>
            <a:normAutofit lnSpcReduction="10000"/>
          </a:bodyPr>
          <a:lstStyle/>
          <a:p>
            <a:pPr marL="457200" lvl="1" indent="0" algn="just">
              <a:buNone/>
            </a:pPr>
            <a:r>
              <a:rPr lang="ru-RU" sz="2400" dirty="0">
                <a:solidFill>
                  <a:schemeClr val="accent1">
                    <a:lumMod val="75000"/>
                  </a:schemeClr>
                </a:solidFill>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pPr marL="0" indent="0">
              <a:buNone/>
            </a:pPr>
            <a:endParaRPr lang="ru-RU" dirty="0"/>
          </a:p>
        </p:txBody>
      </p:sp>
    </p:spTree>
    <p:extLst>
      <p:ext uri="{BB962C8B-B14F-4D97-AF65-F5344CB8AC3E}">
        <p14:creationId xmlns:p14="http://schemas.microsoft.com/office/powerpoint/2010/main" val="3574707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15792" y="2630710"/>
            <a:ext cx="8911687" cy="1280890"/>
          </a:xfrm>
        </p:spPr>
        <p:txBody>
          <a:bodyPr>
            <a:normAutofit/>
          </a:bodyPr>
          <a:lstStyle/>
          <a:p>
            <a:r>
              <a:rPr lang="ru-RU" sz="4000" b="1" dirty="0" smtClean="0">
                <a:solidFill>
                  <a:schemeClr val="tx2">
                    <a:lumMod val="75000"/>
                  </a:schemeClr>
                </a:solidFill>
              </a:rPr>
              <a:t>Спасибо за внимание!</a:t>
            </a:r>
            <a:endParaRPr lang="ru-RU" sz="4000" b="1" dirty="0">
              <a:solidFill>
                <a:schemeClr val="tx2">
                  <a:lumMod val="75000"/>
                </a:schemeClr>
              </a:solidFill>
            </a:endParaRPr>
          </a:p>
        </p:txBody>
      </p:sp>
    </p:spTree>
    <p:extLst>
      <p:ext uri="{BB962C8B-B14F-4D97-AF65-F5344CB8AC3E}">
        <p14:creationId xmlns:p14="http://schemas.microsoft.com/office/powerpoint/2010/main" val="1801613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89212" y="499533"/>
            <a:ext cx="8915400" cy="5411689"/>
          </a:xfrm>
        </p:spPr>
        <p:txBody>
          <a:bodyPr>
            <a:normAutofit/>
          </a:bodyPr>
          <a:lstStyle/>
          <a:p>
            <a:pPr marL="0" indent="0" algn="just">
              <a:buNone/>
            </a:pPr>
            <a:r>
              <a:rPr lang="ru-RU" dirty="0">
                <a:solidFill>
                  <a:schemeClr val="tx2">
                    <a:lumMod val="75000"/>
                  </a:schemeClr>
                </a:solidFill>
              </a:rPr>
              <a:t>Образовательная программа дошкольного образования Муниципального бюджетного дошкольного образовательного учреждения «Детский сад №30 «Кораблик» Зеленодольского муниципального района Республики Татарстан» (далее – Программа) разработана </a:t>
            </a:r>
            <a:r>
              <a:rPr lang="ru-RU" b="1" dirty="0">
                <a:solidFill>
                  <a:schemeClr val="tx2">
                    <a:lumMod val="75000"/>
                  </a:schemeClr>
                </a:solidFill>
              </a:rPr>
              <a:t>в соответствии </a:t>
            </a:r>
            <a:r>
              <a:rPr lang="en-US" b="1" dirty="0" smtClean="0">
                <a:solidFill>
                  <a:schemeClr val="tx2">
                    <a:lumMod val="75000"/>
                  </a:schemeClr>
                </a:solidFill>
              </a:rPr>
              <a:t>c</a:t>
            </a:r>
            <a:r>
              <a:rPr lang="ru-RU" dirty="0" smtClean="0">
                <a:solidFill>
                  <a:schemeClr val="tx2">
                    <a:lumMod val="75000"/>
                  </a:schemeClr>
                </a:solidFill>
              </a:rPr>
              <a:t>:</a:t>
            </a:r>
          </a:p>
          <a:p>
            <a:pPr algn="just"/>
            <a:r>
              <a:rPr lang="ru-RU" dirty="0" smtClean="0">
                <a:hlinkClick r:id="rId2"/>
              </a:rPr>
              <a:t>Федеральным </a:t>
            </a:r>
            <a:r>
              <a:rPr lang="ru-RU" dirty="0">
                <a:hlinkClick r:id="rId2"/>
              </a:rPr>
              <a:t>государственным образовательным стандартом дошкольного образования (утвержден приказом </a:t>
            </a:r>
            <a:r>
              <a:rPr lang="ru-RU" dirty="0" err="1">
                <a:hlinkClick r:id="rId2"/>
              </a:rPr>
              <a:t>Минобрнауки</a:t>
            </a:r>
            <a:r>
              <a:rPr lang="ru-RU" dirty="0">
                <a:hlinkClick r:id="rId2"/>
              </a:rPr>
              <a:t> России от 17 октября 2013 г. № 1155, зарегистрировано в Минюсте России 14 ноября 2013 г., регистрационный № 30384; в редакции приказа </a:t>
            </a:r>
            <a:r>
              <a:rPr lang="ru-RU" dirty="0" err="1">
                <a:hlinkClick r:id="rId2"/>
              </a:rPr>
              <a:t>Минпросвещения</a:t>
            </a:r>
            <a:r>
              <a:rPr lang="ru-RU" dirty="0">
                <a:hlinkClick r:id="rId2"/>
              </a:rPr>
              <a:t> России от 8 ноября 2022 г. № 955, зарегистрировано в Минюсте России 6 февраля 2023 г., регистрационный № 72264) (далее –ФГОС ДО) </a:t>
            </a:r>
            <a:endParaRPr lang="ru-RU" dirty="0" smtClean="0"/>
          </a:p>
          <a:p>
            <a:pPr algn="just"/>
            <a:r>
              <a:rPr lang="ru-RU" dirty="0" smtClean="0">
                <a:hlinkClick r:id="rId3"/>
              </a:rPr>
              <a:t>Федеральной </a:t>
            </a:r>
            <a:r>
              <a:rPr lang="ru-RU" dirty="0">
                <a:hlinkClick r:id="rId3"/>
              </a:rPr>
              <a:t>образовательной программой дошкольного образования (утверждена приказом </a:t>
            </a:r>
            <a:r>
              <a:rPr lang="ru-RU" dirty="0" err="1">
                <a:hlinkClick r:id="rId3"/>
              </a:rPr>
              <a:t>Минпросвещения</a:t>
            </a:r>
            <a:r>
              <a:rPr lang="ru-RU" dirty="0">
                <a:hlinkClick r:id="rId3"/>
              </a:rPr>
              <a:t> России от 25 ноября 2022 г. № 1028, зарегистрировано в Минюсте России 28 декабря 2022 г., регистрационный № 71847) (далее – ФОП ДО).</a:t>
            </a:r>
            <a:endParaRPr lang="ru-RU" dirty="0"/>
          </a:p>
          <a:p>
            <a:pPr marL="0" indent="0">
              <a:buNone/>
            </a:pPr>
            <a:endParaRPr lang="ru-RU" dirty="0"/>
          </a:p>
        </p:txBody>
      </p:sp>
    </p:spTree>
    <p:extLst>
      <p:ext uri="{BB962C8B-B14F-4D97-AF65-F5344CB8AC3E}">
        <p14:creationId xmlns:p14="http://schemas.microsoft.com/office/powerpoint/2010/main" val="161652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chemeClr val="tx2">
                    <a:lumMod val="75000"/>
                  </a:schemeClr>
                </a:solidFill>
              </a:rPr>
              <a:t>Программа разработана на основании: </a:t>
            </a:r>
            <a:r>
              <a:rPr lang="ru-RU" dirty="0">
                <a:solidFill>
                  <a:schemeClr val="tx2">
                    <a:lumMod val="75000"/>
                  </a:schemeClr>
                </a:solidFill>
              </a:rPr>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idx="1"/>
          </p:nvPr>
        </p:nvSpPr>
        <p:spPr/>
        <p:txBody>
          <a:bodyPr/>
          <a:lstStyle/>
          <a:p>
            <a:pPr algn="just"/>
            <a:r>
              <a:rPr lang="ru-RU" sz="2000" dirty="0" smtClean="0">
                <a:solidFill>
                  <a:schemeClr val="accent1">
                    <a:lumMod val="75000"/>
                  </a:schemeClr>
                </a:solidFill>
              </a:rPr>
              <a:t>Устава </a:t>
            </a:r>
            <a:r>
              <a:rPr lang="ru-RU" sz="2000" dirty="0">
                <a:solidFill>
                  <a:schemeClr val="accent1">
                    <a:lumMod val="75000"/>
                  </a:schemeClr>
                </a:solidFill>
              </a:rPr>
              <a:t>Муниципального бюджетного дошкольного образовательного учреждения «Детский сад №30 «Кораблик» Зеленодольского муниципального района Республики Татарстан»;</a:t>
            </a:r>
          </a:p>
          <a:p>
            <a:pPr lvl="0" algn="just" fontAlgn="base"/>
            <a:r>
              <a:rPr lang="ru-RU" sz="2000" dirty="0">
                <a:solidFill>
                  <a:schemeClr val="accent1">
                    <a:lumMod val="75000"/>
                  </a:schemeClr>
                </a:solidFill>
              </a:rPr>
              <a:t>Региональной образовательной программы дошкольного образования «</a:t>
            </a:r>
            <a:r>
              <a:rPr lang="ru-RU" sz="2000" dirty="0" err="1">
                <a:solidFill>
                  <a:schemeClr val="accent1">
                    <a:lumMod val="75000"/>
                  </a:schemeClr>
                </a:solidFill>
              </a:rPr>
              <a:t>Сөенеч</a:t>
            </a:r>
            <a:r>
              <a:rPr lang="ru-RU" sz="2000" dirty="0">
                <a:solidFill>
                  <a:schemeClr val="accent1">
                    <a:lumMod val="75000"/>
                  </a:schemeClr>
                </a:solidFill>
              </a:rPr>
              <a:t>» – «Радость познания» (авт. Р.К. </a:t>
            </a:r>
            <a:r>
              <a:rPr lang="ru-RU" sz="2000" dirty="0" err="1">
                <a:solidFill>
                  <a:schemeClr val="accent1">
                    <a:lumMod val="75000"/>
                  </a:schemeClr>
                </a:solidFill>
              </a:rPr>
              <a:t>Шаехова</a:t>
            </a:r>
            <a:r>
              <a:rPr lang="ru-RU" sz="2000" dirty="0">
                <a:solidFill>
                  <a:schemeClr val="accent1">
                    <a:lumMod val="75000"/>
                  </a:schemeClr>
                </a:solidFill>
              </a:rPr>
              <a:t>);</a:t>
            </a:r>
          </a:p>
          <a:p>
            <a:pPr lvl="0" algn="just" fontAlgn="base"/>
            <a:r>
              <a:rPr lang="ru-RU" sz="2000" dirty="0">
                <a:solidFill>
                  <a:schemeClr val="accent1">
                    <a:lumMod val="75000"/>
                  </a:schemeClr>
                </a:solidFill>
              </a:rPr>
              <a:t>Парциальная образовательная программа математического развития дошкольников «</a:t>
            </a:r>
            <a:r>
              <a:rPr lang="ru-RU" sz="2000" dirty="0" err="1">
                <a:solidFill>
                  <a:schemeClr val="accent1">
                    <a:lumMod val="75000"/>
                  </a:schemeClr>
                </a:solidFill>
              </a:rPr>
              <a:t>Игралочка</a:t>
            </a:r>
            <a:r>
              <a:rPr lang="ru-RU" sz="2000" dirty="0">
                <a:solidFill>
                  <a:schemeClr val="accent1">
                    <a:lumMod val="75000"/>
                  </a:schemeClr>
                </a:solidFill>
              </a:rPr>
              <a:t>» / Л.Г. </a:t>
            </a:r>
            <a:r>
              <a:rPr lang="ru-RU" sz="2000" dirty="0" err="1">
                <a:solidFill>
                  <a:schemeClr val="accent1">
                    <a:lumMod val="75000"/>
                  </a:schemeClr>
                </a:solidFill>
              </a:rPr>
              <a:t>Петерсон</a:t>
            </a:r>
            <a:r>
              <a:rPr lang="ru-RU" sz="2000" dirty="0">
                <a:solidFill>
                  <a:schemeClr val="accent1">
                    <a:lumMod val="75000"/>
                  </a:schemeClr>
                </a:solidFill>
              </a:rPr>
              <a:t>, Е.Е. </a:t>
            </a:r>
            <a:r>
              <a:rPr lang="ru-RU" sz="2000" dirty="0" err="1">
                <a:solidFill>
                  <a:schemeClr val="accent1">
                    <a:lumMod val="75000"/>
                  </a:schemeClr>
                </a:solidFill>
              </a:rPr>
              <a:t>Кочемасова</a:t>
            </a:r>
            <a:r>
              <a:rPr lang="ru-RU" sz="2000" dirty="0">
                <a:solidFill>
                  <a:schemeClr val="accent1">
                    <a:lumMod val="75000"/>
                  </a:schemeClr>
                </a:solidFill>
              </a:rPr>
              <a:t>.</a:t>
            </a:r>
          </a:p>
          <a:p>
            <a:endParaRPr lang="ru-RU" dirty="0"/>
          </a:p>
        </p:txBody>
      </p:sp>
    </p:spTree>
    <p:extLst>
      <p:ext uri="{BB962C8B-B14F-4D97-AF65-F5344CB8AC3E}">
        <p14:creationId xmlns:p14="http://schemas.microsoft.com/office/powerpoint/2010/main" val="3684509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28345" y="1210734"/>
            <a:ext cx="8915400" cy="5369355"/>
          </a:xfrm>
        </p:spPr>
        <p:txBody>
          <a:bodyPr/>
          <a:lstStyle/>
          <a:p>
            <a:pPr algn="just"/>
            <a:r>
              <a:rPr lang="ru-RU" sz="2400" b="1" dirty="0">
                <a:solidFill>
                  <a:schemeClr val="tx2">
                    <a:lumMod val="75000"/>
                  </a:schemeClr>
                </a:solidFill>
              </a:rPr>
              <a:t>Нормативный срок освоения Программы</a:t>
            </a:r>
            <a:r>
              <a:rPr lang="ru-RU" sz="2400" dirty="0">
                <a:solidFill>
                  <a:schemeClr val="tx2">
                    <a:lumMod val="75000"/>
                  </a:schemeClr>
                </a:solidFill>
              </a:rPr>
              <a:t> </a:t>
            </a:r>
            <a:r>
              <a:rPr lang="ru-RU" sz="2400" dirty="0">
                <a:solidFill>
                  <a:schemeClr val="accent1">
                    <a:lumMod val="75000"/>
                  </a:schemeClr>
                </a:solidFill>
              </a:rPr>
              <a:t>– 6 лет (предназначена для воспитанников от </a:t>
            </a:r>
            <a:r>
              <a:rPr lang="ru-RU" sz="2400" dirty="0" smtClean="0">
                <a:solidFill>
                  <a:schemeClr val="accent1">
                    <a:lumMod val="75000"/>
                  </a:schemeClr>
                </a:solidFill>
              </a:rPr>
              <a:t>2 лет </a:t>
            </a:r>
            <a:r>
              <a:rPr lang="ru-RU" sz="2400" dirty="0">
                <a:solidFill>
                  <a:schemeClr val="accent1">
                    <a:lumMod val="75000"/>
                  </a:schemeClr>
                </a:solidFill>
              </a:rPr>
              <a:t>до прекращения образовательных отношений). Реализация Программы осуществляется на протяжении всего времени пребывания ребенка в ДОУ. </a:t>
            </a:r>
          </a:p>
          <a:p>
            <a:pPr algn="just"/>
            <a:r>
              <a:rPr lang="ru-RU" sz="2400" b="1" dirty="0">
                <a:solidFill>
                  <a:schemeClr val="tx2">
                    <a:lumMod val="75000"/>
                  </a:schemeClr>
                </a:solidFill>
              </a:rPr>
              <a:t>Программа реализуется</a:t>
            </a:r>
            <a:r>
              <a:rPr lang="ru-RU" sz="2400" dirty="0">
                <a:solidFill>
                  <a:schemeClr val="tx2">
                    <a:lumMod val="75000"/>
                  </a:schemeClr>
                </a:solidFill>
              </a:rPr>
              <a:t> </a:t>
            </a:r>
            <a:r>
              <a:rPr lang="ru-RU" sz="2400" dirty="0">
                <a:solidFill>
                  <a:schemeClr val="accent1">
                    <a:lumMod val="75000"/>
                  </a:schemeClr>
                </a:solidFill>
              </a:rPr>
              <a:t>на государственных языках Российской Федерации и Республики Татарстан. </a:t>
            </a:r>
          </a:p>
          <a:p>
            <a:endParaRPr lang="ru-RU" dirty="0">
              <a:solidFill>
                <a:schemeClr val="accent1">
                  <a:lumMod val="75000"/>
                </a:schemeClr>
              </a:solidFill>
            </a:endParaRPr>
          </a:p>
        </p:txBody>
      </p:sp>
    </p:spTree>
    <p:extLst>
      <p:ext uri="{BB962C8B-B14F-4D97-AF65-F5344CB8AC3E}">
        <p14:creationId xmlns:p14="http://schemas.microsoft.com/office/powerpoint/2010/main" val="2425089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45278" y="753533"/>
            <a:ext cx="8915400" cy="3777622"/>
          </a:xfrm>
        </p:spPr>
        <p:txBody>
          <a:bodyPr>
            <a:noAutofit/>
          </a:bodyPr>
          <a:lstStyle/>
          <a:p>
            <a:pPr algn="just"/>
            <a:r>
              <a:rPr lang="ru-RU" sz="2000" b="1" dirty="0">
                <a:solidFill>
                  <a:schemeClr val="tx2">
                    <a:lumMod val="75000"/>
                  </a:schemeClr>
                </a:solidFill>
              </a:rPr>
              <a:t>Программа определяет </a:t>
            </a:r>
            <a:r>
              <a:rPr lang="ru-RU" sz="2000" dirty="0">
                <a:solidFill>
                  <a:schemeClr val="accent1">
                    <a:lumMod val="75000"/>
                  </a:schemeClr>
                </a:solidFill>
              </a:rPr>
              <a:t>содержание и организацию образовательной деятельности на уровне дошкольного образования в группах общеразвивающей направленности</a:t>
            </a:r>
            <a:r>
              <a:rPr lang="ru-RU" sz="2000" dirty="0" smtClean="0">
                <a:solidFill>
                  <a:schemeClr val="accent1">
                    <a:lumMod val="75000"/>
                  </a:schemeClr>
                </a:solidFill>
              </a:rPr>
              <a:t>.</a:t>
            </a:r>
          </a:p>
          <a:p>
            <a:pPr algn="just"/>
            <a:r>
              <a:rPr lang="ru-RU" sz="2000" b="1" dirty="0" smtClean="0">
                <a:solidFill>
                  <a:schemeClr val="tx2">
                    <a:lumMod val="75000"/>
                  </a:schemeClr>
                </a:solidFill>
              </a:rPr>
              <a:t>Программа </a:t>
            </a:r>
            <a:r>
              <a:rPr lang="ru-RU" sz="2000" b="1" dirty="0">
                <a:solidFill>
                  <a:schemeClr val="tx2">
                    <a:lumMod val="75000"/>
                  </a:schemeClr>
                </a:solidFill>
              </a:rPr>
              <a:t>направлена на</a:t>
            </a:r>
            <a:r>
              <a:rPr lang="ru-RU" sz="2000" dirty="0">
                <a:solidFill>
                  <a:schemeClr val="tx2">
                    <a:lumMod val="75000"/>
                  </a:schemeClr>
                </a:solidFill>
              </a:rPr>
              <a:t> </a:t>
            </a:r>
            <a:r>
              <a:rPr lang="ru-RU" sz="2000" dirty="0">
                <a:solidFill>
                  <a:schemeClr val="accent1">
                    <a:lumMod val="75000"/>
                  </a:schemeClr>
                </a:solidFill>
              </a:rPr>
              <a:t>создание условий развития ребенка,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 возрасту видам деятельности и на создание развивающей образовательной среды, которая представляет собой систему условий социализации и индивидуализации </a:t>
            </a:r>
            <a:r>
              <a:rPr lang="ru-RU" sz="2000" dirty="0" smtClean="0">
                <a:solidFill>
                  <a:schemeClr val="accent1">
                    <a:lumMod val="75000"/>
                  </a:schemeClr>
                </a:solidFill>
              </a:rPr>
              <a:t>детей</a:t>
            </a:r>
          </a:p>
          <a:p>
            <a:pPr algn="just"/>
            <a:r>
              <a:rPr lang="ru-RU" sz="2000" b="1" dirty="0" smtClean="0">
                <a:solidFill>
                  <a:schemeClr val="tx2">
                    <a:lumMod val="75000"/>
                  </a:schemeClr>
                </a:solidFill>
              </a:rPr>
              <a:t>В Программе отражено </a:t>
            </a:r>
            <a:r>
              <a:rPr lang="ru-RU" sz="2000" dirty="0">
                <a:solidFill>
                  <a:schemeClr val="accent1">
                    <a:lumMod val="75000"/>
                  </a:schemeClr>
                </a:solidFill>
              </a:rPr>
              <a:t>содержание образования детей дошкольного возраста, формируемое участниками образовательного процесса с учетом историко-географических, климатических, краеведческих, национальных, этнокультурных особенностей и традиций региона.</a:t>
            </a:r>
          </a:p>
          <a:p>
            <a:pPr algn="just"/>
            <a:endParaRPr lang="ru-RU" sz="2000" dirty="0">
              <a:solidFill>
                <a:schemeClr val="accent1">
                  <a:lumMod val="75000"/>
                </a:schemeClr>
              </a:solidFill>
            </a:endParaRPr>
          </a:p>
        </p:txBody>
      </p:sp>
    </p:spTree>
    <p:extLst>
      <p:ext uri="{BB962C8B-B14F-4D97-AF65-F5344CB8AC3E}">
        <p14:creationId xmlns:p14="http://schemas.microsoft.com/office/powerpoint/2010/main" val="235127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2">
                    <a:lumMod val="75000"/>
                  </a:schemeClr>
                </a:solidFill>
              </a:rPr>
              <a:t>Цель Программы</a:t>
            </a:r>
            <a:endParaRPr lang="ru-RU" b="1" dirty="0">
              <a:solidFill>
                <a:schemeClr val="tx2">
                  <a:lumMod val="75000"/>
                </a:schemeClr>
              </a:solidFill>
            </a:endParaRPr>
          </a:p>
        </p:txBody>
      </p:sp>
      <p:sp>
        <p:nvSpPr>
          <p:cNvPr id="3" name="Объект 2"/>
          <p:cNvSpPr>
            <a:spLocks noGrp="1"/>
          </p:cNvSpPr>
          <p:nvPr>
            <p:ph idx="1"/>
          </p:nvPr>
        </p:nvSpPr>
        <p:spPr>
          <a:xfrm>
            <a:off x="2589212" y="1456267"/>
            <a:ext cx="8915400" cy="4454955"/>
          </a:xfrm>
        </p:spPr>
        <p:txBody>
          <a:bodyPr>
            <a:normAutofit/>
          </a:bodyPr>
          <a:lstStyle/>
          <a:p>
            <a:pPr marL="0" indent="0" algn="just">
              <a:buNone/>
            </a:pPr>
            <a:r>
              <a:rPr lang="ru-RU" sz="2000" dirty="0" smtClean="0">
                <a:solidFill>
                  <a:schemeClr val="accent1">
                    <a:lumMod val="75000"/>
                  </a:schemeClr>
                </a:solidFill>
              </a:rPr>
              <a:t>Разностороннее </a:t>
            </a:r>
            <a:r>
              <a:rPr lang="ru-RU" sz="2000" dirty="0">
                <a:solidFill>
                  <a:schemeClr val="accent1">
                    <a:lumMod val="75000"/>
                  </a:schemeClr>
                </a:solidFill>
              </a:rPr>
              <a:t>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marL="0" indent="0" algn="just">
              <a:buNone/>
            </a:pPr>
            <a:r>
              <a:rPr lang="ru-RU" sz="2000" dirty="0">
                <a:solidFill>
                  <a:schemeClr val="accent1">
                    <a:lumMod val="75000"/>
                  </a:schemeClr>
                </a:solidFill>
              </a:rPr>
              <a:t>К традиционным российским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a:t>
            </a:r>
            <a:r>
              <a:rPr lang="ru-RU" sz="2000" dirty="0" smtClean="0">
                <a:solidFill>
                  <a:schemeClr val="accent1">
                    <a:lumMod val="75000"/>
                  </a:schemeClr>
                </a:solidFill>
              </a:rPr>
              <a:t>России.</a:t>
            </a:r>
            <a:endParaRPr lang="ru-RU" dirty="0">
              <a:solidFill>
                <a:schemeClr val="accent1">
                  <a:lumMod val="75000"/>
                </a:schemeClr>
              </a:solidFill>
            </a:endParaRPr>
          </a:p>
        </p:txBody>
      </p:sp>
    </p:spTree>
    <p:extLst>
      <p:ext uri="{BB962C8B-B14F-4D97-AF65-F5344CB8AC3E}">
        <p14:creationId xmlns:p14="http://schemas.microsoft.com/office/powerpoint/2010/main" val="541142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2">
                    <a:lumMod val="75000"/>
                  </a:schemeClr>
                </a:solidFill>
              </a:rPr>
              <a:t>Задачи Программы</a:t>
            </a:r>
            <a:endParaRPr lang="ru-RU" b="1" dirty="0">
              <a:solidFill>
                <a:schemeClr val="tx2">
                  <a:lumMod val="75000"/>
                </a:schemeClr>
              </a:solidFill>
            </a:endParaRPr>
          </a:p>
        </p:txBody>
      </p:sp>
      <p:sp>
        <p:nvSpPr>
          <p:cNvPr id="3" name="Объект 2"/>
          <p:cNvSpPr>
            <a:spLocks noGrp="1"/>
          </p:cNvSpPr>
          <p:nvPr>
            <p:ph idx="1"/>
          </p:nvPr>
        </p:nvSpPr>
        <p:spPr>
          <a:xfrm>
            <a:off x="2589212" y="1253067"/>
            <a:ext cx="8915400" cy="4658155"/>
          </a:xfrm>
        </p:spPr>
        <p:txBody>
          <a:bodyPr>
            <a:normAutofit fontScale="70000" lnSpcReduction="20000"/>
          </a:bodyPr>
          <a:lstStyle/>
          <a:p>
            <a:pPr lvl="0" algn="just"/>
            <a:r>
              <a:rPr lang="ru-RU" dirty="0">
                <a:solidFill>
                  <a:schemeClr val="accent1">
                    <a:lumMod val="75000"/>
                  </a:schemeClr>
                </a:solidFill>
              </a:rPr>
              <a:t>обеспечение единых для Российской Федерации содержания ДО и планируемых результатов освоения образовательной программы ДО;</a:t>
            </a:r>
          </a:p>
          <a:p>
            <a:pPr lvl="0" algn="just"/>
            <a:r>
              <a:rPr lang="ru-RU" dirty="0">
                <a:solidFill>
                  <a:schemeClr val="accent1">
                    <a:lumMod val="75000"/>
                  </a:schemeClr>
                </a:solidFill>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lvl="0" algn="just"/>
            <a:r>
              <a:rPr lang="ru-RU" dirty="0">
                <a:solidFill>
                  <a:schemeClr val="accent1">
                    <a:lumMod val="75000"/>
                  </a:schemeClr>
                </a:solidFill>
              </a:rPr>
              <a:t>построение (структурирование) содержания образовательной деятельности на основе учёта возрастных и индивидуальных особенностей развития;</a:t>
            </a:r>
          </a:p>
          <a:p>
            <a:pPr lvl="0" algn="just"/>
            <a:r>
              <a:rPr lang="ru-RU" dirty="0">
                <a:solidFill>
                  <a:schemeClr val="accent1">
                    <a:lumMod val="75000"/>
                  </a:schemeClr>
                </a:solidFill>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lvl="0" algn="just"/>
            <a:r>
              <a:rPr lang="ru-RU" dirty="0">
                <a:solidFill>
                  <a:schemeClr val="accent1">
                    <a:lumMod val="75000"/>
                  </a:schemeClr>
                </a:solidFill>
              </a:rPr>
              <a:t>охрана и укрепление физического и психического здоровья детей, в том числе их эмоционального благополучия;</a:t>
            </a:r>
          </a:p>
          <a:p>
            <a:pPr lvl="0" algn="just"/>
            <a:r>
              <a:rPr lang="ru-RU" dirty="0">
                <a:solidFill>
                  <a:schemeClr val="accent1">
                    <a:lumMod val="75000"/>
                  </a:schemeClr>
                </a:solidFill>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lvl="0" algn="just"/>
            <a:r>
              <a:rPr lang="ru-RU" dirty="0">
                <a:solidFill>
                  <a:schemeClr val="accent1">
                    <a:lumMod val="75000"/>
                  </a:schemeClr>
                </a:solidFill>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lvl="0" algn="just"/>
            <a:r>
              <a:rPr lang="ru-RU" dirty="0">
                <a:solidFill>
                  <a:schemeClr val="accent1">
                    <a:lumMod val="75000"/>
                  </a:schemeClr>
                </a:solidFill>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p>
          <a:p>
            <a:endParaRPr lang="ru-RU" dirty="0">
              <a:solidFill>
                <a:schemeClr val="accent1">
                  <a:lumMod val="75000"/>
                </a:schemeClr>
              </a:solidFill>
            </a:endParaRPr>
          </a:p>
        </p:txBody>
      </p:sp>
    </p:spTree>
    <p:extLst>
      <p:ext uri="{BB962C8B-B14F-4D97-AF65-F5344CB8AC3E}">
        <p14:creationId xmlns:p14="http://schemas.microsoft.com/office/powerpoint/2010/main" val="809880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chemeClr val="tx2">
                    <a:lumMod val="75000"/>
                  </a:schemeClr>
                </a:solidFill>
              </a:rPr>
              <a:t>При разработке программы учитывались следующие </a:t>
            </a:r>
            <a:r>
              <a:rPr lang="ru-RU" b="1" dirty="0">
                <a:solidFill>
                  <a:schemeClr val="tx2">
                    <a:lumMod val="75000"/>
                  </a:schemeClr>
                </a:solidFill>
              </a:rPr>
              <a:t>значимые характеристики</a:t>
            </a:r>
            <a:r>
              <a:rPr lang="ru-RU" dirty="0">
                <a:solidFill>
                  <a:schemeClr val="tx2">
                    <a:lumMod val="75000"/>
                  </a:schemeClr>
                </a:solidFill>
              </a:rPr>
              <a:t>: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idx="1"/>
          </p:nvPr>
        </p:nvSpPr>
        <p:spPr/>
        <p:txBody>
          <a:bodyPr>
            <a:normAutofit/>
          </a:bodyPr>
          <a:lstStyle/>
          <a:p>
            <a:pPr lvl="0"/>
            <a:r>
              <a:rPr lang="ru-RU" dirty="0" smtClean="0">
                <a:solidFill>
                  <a:schemeClr val="accent1">
                    <a:lumMod val="75000"/>
                  </a:schemeClr>
                </a:solidFill>
              </a:rPr>
              <a:t>Географическое </a:t>
            </a:r>
            <a:r>
              <a:rPr lang="ru-RU" dirty="0">
                <a:solidFill>
                  <a:schemeClr val="accent1">
                    <a:lumMod val="75000"/>
                  </a:schemeClr>
                </a:solidFill>
              </a:rPr>
              <a:t>месторасположение </a:t>
            </a:r>
          </a:p>
          <a:p>
            <a:pPr lvl="0"/>
            <a:r>
              <a:rPr lang="ru-RU" dirty="0" smtClean="0">
                <a:solidFill>
                  <a:schemeClr val="accent1">
                    <a:lumMod val="75000"/>
                  </a:schemeClr>
                </a:solidFill>
              </a:rPr>
              <a:t>Климатические </a:t>
            </a:r>
            <a:r>
              <a:rPr lang="ru-RU" dirty="0">
                <a:solidFill>
                  <a:schemeClr val="accent1">
                    <a:lumMod val="75000"/>
                  </a:schemeClr>
                </a:solidFill>
              </a:rPr>
              <a:t>условия</a:t>
            </a:r>
          </a:p>
          <a:p>
            <a:pPr lvl="0"/>
            <a:r>
              <a:rPr lang="ru-RU" dirty="0">
                <a:solidFill>
                  <a:schemeClr val="accent1">
                    <a:lumMod val="75000"/>
                  </a:schemeClr>
                </a:solidFill>
              </a:rPr>
              <a:t>Специфика национальных, социокультурных и иных условий в которых осуществляется образовательная деятельность.</a:t>
            </a:r>
          </a:p>
          <a:p>
            <a:pPr lvl="0"/>
            <a:r>
              <a:rPr lang="ru-RU" dirty="0">
                <a:solidFill>
                  <a:schemeClr val="accent1">
                    <a:lumMod val="75000"/>
                  </a:schemeClr>
                </a:solidFill>
              </a:rPr>
              <a:t>Социально-демографические особенности.</a:t>
            </a:r>
          </a:p>
          <a:p>
            <a:pPr lvl="0"/>
            <a:r>
              <a:rPr lang="ru-RU" dirty="0">
                <a:solidFill>
                  <a:schemeClr val="accent1">
                    <a:lumMod val="75000"/>
                  </a:schemeClr>
                </a:solidFill>
              </a:rPr>
              <a:t>Особенности образовательного процесса.</a:t>
            </a:r>
          </a:p>
          <a:p>
            <a:pPr lvl="0"/>
            <a:r>
              <a:rPr lang="ru-RU" dirty="0">
                <a:solidFill>
                  <a:schemeClr val="accent1">
                    <a:lumMod val="75000"/>
                  </a:schemeClr>
                </a:solidFill>
              </a:rPr>
              <a:t>Кадровый потенциал.</a:t>
            </a:r>
          </a:p>
          <a:p>
            <a:pPr lvl="0"/>
            <a:r>
              <a:rPr lang="ru-RU" dirty="0">
                <a:solidFill>
                  <a:schemeClr val="accent1">
                    <a:lumMod val="75000"/>
                  </a:schemeClr>
                </a:solidFill>
              </a:rPr>
              <a:t>Контингент родителей.</a:t>
            </a:r>
          </a:p>
          <a:p>
            <a:pPr lvl="0"/>
            <a:r>
              <a:rPr lang="ru-RU" dirty="0">
                <a:solidFill>
                  <a:schemeClr val="accent1">
                    <a:lumMod val="75000"/>
                  </a:schemeClr>
                </a:solidFill>
              </a:rPr>
              <a:t>Возрастные особенности детей.</a:t>
            </a:r>
          </a:p>
          <a:p>
            <a:endParaRPr lang="ru-RU" dirty="0"/>
          </a:p>
        </p:txBody>
      </p:sp>
    </p:spTree>
    <p:extLst>
      <p:ext uri="{BB962C8B-B14F-4D97-AF65-F5344CB8AC3E}">
        <p14:creationId xmlns:p14="http://schemas.microsoft.com/office/powerpoint/2010/main" val="17463591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a:solidFill>
                  <a:schemeClr val="tx2">
                    <a:lumMod val="75000"/>
                  </a:schemeClr>
                </a:solidFill>
              </a:rPr>
              <a:t>Планируемые результаты освоения Программы</a:t>
            </a:r>
            <a:r>
              <a:rPr lang="ru-RU" dirty="0">
                <a:solidFill>
                  <a:schemeClr val="tx2">
                    <a:lumMod val="75000"/>
                  </a:schemeClr>
                </a:solidFill>
              </a:rPr>
              <a:t/>
            </a:r>
            <a:br>
              <a:rPr lang="ru-RU" dirty="0">
                <a:solidFill>
                  <a:schemeClr val="tx2">
                    <a:lumMod val="75000"/>
                  </a:schemeClr>
                </a:solidFill>
              </a:rPr>
            </a:br>
            <a:endParaRPr lang="ru-RU" dirty="0">
              <a:solidFill>
                <a:schemeClr val="tx2">
                  <a:lumMod val="75000"/>
                </a:schemeClr>
              </a:solidFill>
            </a:endParaRPr>
          </a:p>
        </p:txBody>
      </p:sp>
      <p:sp>
        <p:nvSpPr>
          <p:cNvPr id="3" name="Объект 2"/>
          <p:cNvSpPr>
            <a:spLocks noGrp="1"/>
          </p:cNvSpPr>
          <p:nvPr>
            <p:ph idx="1"/>
          </p:nvPr>
        </p:nvSpPr>
        <p:spPr>
          <a:xfrm>
            <a:off x="2589212" y="1769533"/>
            <a:ext cx="8915400" cy="4631267"/>
          </a:xfrm>
        </p:spPr>
        <p:txBody>
          <a:bodyPr>
            <a:normAutofit fontScale="77500" lnSpcReduction="20000"/>
          </a:bodyPr>
          <a:lstStyle/>
          <a:p>
            <a:pPr algn="just"/>
            <a:r>
              <a:rPr lang="ru-RU" dirty="0">
                <a:solidFill>
                  <a:schemeClr val="accent1">
                    <a:lumMod val="75000"/>
                  </a:schemeClr>
                </a:solidFill>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p>
          <a:p>
            <a:pPr algn="just"/>
            <a:r>
              <a:rPr lang="ru-RU" dirty="0">
                <a:solidFill>
                  <a:schemeClr val="accent1">
                    <a:lumMod val="75000"/>
                  </a:schemeClr>
                </a:solidFill>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младенческий (первое и второе полугодия жизни), ранний (от одного года до трех лет) и дошкольный возраст (от трех до семи лет).</a:t>
            </a:r>
          </a:p>
          <a:p>
            <a:pPr algn="just"/>
            <a:r>
              <a:rPr lang="ru-RU" dirty="0">
                <a:solidFill>
                  <a:schemeClr val="accent1">
                    <a:lumMod val="75000"/>
                  </a:schemeClr>
                </a:solidFill>
              </a:rPr>
              <a:t>Обозначенные в </a:t>
            </a:r>
            <a:r>
              <a:rPr lang="ru-RU" dirty="0" smtClean="0">
                <a:solidFill>
                  <a:schemeClr val="accent1">
                    <a:lumMod val="75000"/>
                  </a:schemeClr>
                </a:solidFill>
              </a:rPr>
              <a:t>Программе </a:t>
            </a:r>
            <a:r>
              <a:rPr lang="ru-RU" dirty="0">
                <a:solidFill>
                  <a:schemeClr val="accent1">
                    <a:lumMod val="75000"/>
                  </a:schemeClr>
                </a:solidFill>
              </a:rPr>
              <a:t>возрастные ориентиры «к одному году», «к трем годам» и так далее имеют условный характер, что предполагает широкий возрастной диапазон для достижения ребёнком планируемых результатов. Это связано с неустойчивостью, </a:t>
            </a:r>
            <a:r>
              <a:rPr lang="ru-RU" dirty="0" err="1">
                <a:solidFill>
                  <a:schemeClr val="accent1">
                    <a:lumMod val="75000"/>
                  </a:schemeClr>
                </a:solidFill>
              </a:rPr>
              <a:t>гетерохронностью</a:t>
            </a:r>
            <a:r>
              <a:rPr lang="ru-RU" dirty="0">
                <a:solidFill>
                  <a:schemeClr val="accent1">
                    <a:lumMod val="75000"/>
                  </a:schemeClr>
                </a:solidFill>
              </a:rPr>
              <a:t> и индивидуальным темпом психического развития детей в дошкольном детстве, особенно при прохождении критических периодов. По этой причине ребёнок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p>
          <a:p>
            <a:pPr algn="just"/>
            <a:r>
              <a:rPr lang="ru-RU" dirty="0">
                <a:solidFill>
                  <a:schemeClr val="accent1">
                    <a:lumMod val="75000"/>
                  </a:schemeClr>
                </a:solidFill>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p>
          <a:p>
            <a:pPr marL="0" indent="0">
              <a:buNone/>
            </a:pPr>
            <a:endParaRPr lang="ru-RU" dirty="0"/>
          </a:p>
        </p:txBody>
      </p:sp>
    </p:spTree>
    <p:extLst>
      <p:ext uri="{BB962C8B-B14F-4D97-AF65-F5344CB8AC3E}">
        <p14:creationId xmlns:p14="http://schemas.microsoft.com/office/powerpoint/2010/main" val="3829972964"/>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156</TotalTime>
  <Words>1541</Words>
  <Application>Microsoft Office PowerPoint</Application>
  <PresentationFormat>Широкоэкранный</PresentationFormat>
  <Paragraphs>60</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Century Gothic</vt:lpstr>
      <vt:lpstr>Wingdings 3</vt:lpstr>
      <vt:lpstr>Легкий дым</vt:lpstr>
      <vt:lpstr>Образовательная программа дошкольного образования Муниципального бюджетного дошкольного образовательного учреждения «Детский сад №30 «Кораблик» Зеленодольского муниципального района Республики Татарстан» </vt:lpstr>
      <vt:lpstr>Презентация PowerPoint</vt:lpstr>
      <vt:lpstr>Программа разработана на основании:  </vt:lpstr>
      <vt:lpstr>Презентация PowerPoint</vt:lpstr>
      <vt:lpstr>Презентация PowerPoint</vt:lpstr>
      <vt:lpstr>Цель Программы</vt:lpstr>
      <vt:lpstr>Задачи Программы</vt:lpstr>
      <vt:lpstr>При разработке программы учитывались следующие значимые характеристики:  </vt:lpstr>
      <vt:lpstr>Планируемые результаты освоения Программы </vt:lpstr>
      <vt:lpstr>Содержание образовательной деятельности</vt:lpstr>
      <vt:lpstr>Цели взаимодействия педагогического коллектива ДОО с семьями обучающихся:</vt:lpstr>
      <vt:lpstr>Задачи взаимодействия педагогического коллектива ДОО с семьями обучающихся:</vt:lpstr>
      <vt:lpstr>Направления деятельности  педагогического коллектива ДОО с родителями (законными представителями) обучающихся:</vt:lpstr>
      <vt:lpstr>Программа воспитания</vt:lpstr>
      <vt:lpstr>Спасибо за внимание!</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Образовательная программа дошкольного образования Муниципального бюджетного дошкольного образовательного учреждения «Детский сад №30 «Кораблик» Зеленодольского муниципального района Республики Татарстан»</dc:title>
  <dc:creator>User4</dc:creator>
  <cp:lastModifiedBy>User4</cp:lastModifiedBy>
  <cp:revision>12</cp:revision>
  <dcterms:created xsi:type="dcterms:W3CDTF">2023-08-28T10:01:56Z</dcterms:created>
  <dcterms:modified xsi:type="dcterms:W3CDTF">2023-08-29T05:35:39Z</dcterms:modified>
</cp:coreProperties>
</file>